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515" r:id="rId17"/>
    <p:sldId id="482" r:id="rId18"/>
    <p:sldId id="492" r:id="rId19"/>
    <p:sldId id="489" r:id="rId20"/>
    <p:sldId id="486" r:id="rId21"/>
    <p:sldId id="487" r:id="rId22"/>
    <p:sldId id="488" r:id="rId23"/>
    <p:sldId id="490" r:id="rId24"/>
    <p:sldId id="491" r:id="rId25"/>
    <p:sldId id="484" r:id="rId26"/>
    <p:sldId id="493" r:id="rId27"/>
    <p:sldId id="494" r:id="rId28"/>
    <p:sldId id="483" r:id="rId29"/>
    <p:sldId id="495" r:id="rId30"/>
    <p:sldId id="473" r:id="rId31"/>
    <p:sldId id="476" r:id="rId32"/>
    <p:sldId id="478" r:id="rId33"/>
    <p:sldId id="479" r:id="rId34"/>
    <p:sldId id="496" r:id="rId35"/>
    <p:sldId id="497" r:id="rId36"/>
    <p:sldId id="481" r:id="rId37"/>
    <p:sldId id="498" r:id="rId38"/>
    <p:sldId id="504" r:id="rId39"/>
    <p:sldId id="505" r:id="rId40"/>
    <p:sldId id="499" r:id="rId41"/>
    <p:sldId id="500" r:id="rId42"/>
    <p:sldId id="501" r:id="rId43"/>
    <p:sldId id="502" r:id="rId44"/>
    <p:sldId id="503" r:id="rId45"/>
    <p:sldId id="506" r:id="rId46"/>
    <p:sldId id="303" r:id="rId47"/>
    <p:sldId id="508" r:id="rId48"/>
    <p:sldId id="510" r:id="rId49"/>
    <p:sldId id="509" r:id="rId50"/>
    <p:sldId id="511" r:id="rId51"/>
    <p:sldId id="507" r:id="rId52"/>
    <p:sldId id="514" r:id="rId53"/>
    <p:sldId id="28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04"/>
    <p:restoredTop sz="96327"/>
  </p:normalViewPr>
  <p:slideViewPr>
    <p:cSldViewPr snapToGrid="0">
      <p:cViewPr varScale="1">
        <p:scale>
          <a:sx n="122" d="100"/>
          <a:sy n="122" d="100"/>
        </p:scale>
        <p:origin x="216"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4/18/24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4/18/24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pydict.c</a:t>
            </a:r>
            <a:endParaRPr lang="en-US" dirty="0"/>
          </a:p>
          <a:p>
            <a:endParaRPr lang="en-US" dirty="0"/>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prev</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0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4247317"/>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dict_new</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dnode</a:t>
            </a:r>
            <a:r>
              <a:rPr lang="en-US" b="1" dirty="0">
                <a:latin typeface="Courier New" panose="02070309020205020404" pitchFamily="49" charset="0"/>
                <a:cs typeface="Courier New" panose="02070309020205020404" pitchFamily="49" charset="0"/>
              </a:rPr>
              <a:t> *cur;</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"There are plenty of pointers in Python, but the classic linked list is not used much."</a:t>
            </a:r>
            <a:br>
              <a:rPr lang="en-US" sz="3100" kern="1200" dirty="0">
                <a:solidFill>
                  <a:schemeClr val="bg1"/>
                </a:solidFill>
                <a:latin typeface="+mj-lt"/>
                <a:ea typeface="+mj-ea"/>
                <a:cs typeface="+mj-cs"/>
              </a:rPr>
            </a:br>
            <a:br>
              <a:rPr lang="en-US" sz="3100" kern="1200" dirty="0">
                <a:solidFill>
                  <a:schemeClr val="bg1"/>
                </a:solidFill>
                <a:latin typeface="+mj-lt"/>
                <a:ea typeface="+mj-ea"/>
                <a:cs typeface="+mj-cs"/>
              </a:rPr>
            </a:br>
            <a:r>
              <a:rPr lang="en-US" sz="3100" kern="1200" dirty="0">
                <a:solidFill>
                  <a:schemeClr val="bg1"/>
                </a:solidFill>
                <a:latin typeface="+mj-lt"/>
                <a:ea typeface="+mj-ea"/>
                <a:cs typeface="+mj-cs"/>
              </a:rPr>
              <a:t>                 -- Guido van Rossum</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59145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normAutofit/>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a:t>
            </a:r>
            <a:r>
              <a:rPr lang="en-US" b="1" u="sng" dirty="0"/>
              <a:t>not</a:t>
            </a:r>
            <a:r>
              <a:rPr lang="en-US" dirty="0"/>
              <a:t> K&amp;R Chapter 6</a:t>
            </a:r>
          </a:p>
          <a:p>
            <a:r>
              <a:rPr lang="en-US" dirty="0"/>
              <a:t>Inspiration for Python 1.0 </a:t>
            </a:r>
            <a:r>
              <a:rPr lang="en-US" dirty="0" err="1"/>
              <a:t>dict</a:t>
            </a:r>
            <a:r>
              <a:rPr lang="en-US" dirty="0"/>
              <a:t>() object</a:t>
            </a:r>
          </a:p>
          <a:p>
            <a:pPr lvl="1"/>
            <a:r>
              <a:rPr lang="en-US" dirty="0"/>
              <a:t>"Collision Resolution by Open Addressing", Donald </a:t>
            </a:r>
            <a:r>
              <a:rPr lang="en-US" dirty="0" err="1"/>
              <a:t>Kunth</a:t>
            </a:r>
            <a:r>
              <a:rPr lang="en-US" dirty="0"/>
              <a:t>, "Sorting and Searching", pp 518-519, 1973</a:t>
            </a:r>
          </a:p>
          <a:p>
            <a:r>
              <a:rPr lang="en-US" dirty="0"/>
              <a:t>There were no linked lists in the core Python data structures</a:t>
            </a:r>
          </a:p>
          <a:p>
            <a:pPr lvl="1"/>
            <a:r>
              <a:rPr lang="en-US" dirty="0"/>
              <a:t>Arrays turn out to have an advantage with cached memory architectures</a:t>
            </a:r>
          </a:p>
          <a:p>
            <a:pPr lvl="1"/>
            <a:r>
              <a:rPr lang="en-US" dirty="0"/>
              <a:t>Efficient use of cache became increasing important in the late 1980's</a:t>
            </a:r>
          </a:p>
        </p:txBody>
      </p:sp>
    </p:spTree>
    <p:extLst>
      <p:ext uri="{BB962C8B-B14F-4D97-AF65-F5344CB8AC3E}">
        <p14:creationId xmlns:p14="http://schemas.microsoft.com/office/powerpoint/2010/main" val="205455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p1list.c</a:t>
            </a:r>
          </a:p>
        </p:txBody>
      </p:sp>
    </p:spTree>
    <p:extLst>
      <p:ext uri="{BB962C8B-B14F-4D97-AF65-F5344CB8AC3E}">
        <p14:creationId xmlns:p14="http://schemas.microsoft.com/office/powerpoint/2010/main" val="3129651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Tree>
    <p:extLst>
      <p:ext uri="{BB962C8B-B14F-4D97-AF65-F5344CB8AC3E}">
        <p14:creationId xmlns:p14="http://schemas.microsoft.com/office/powerpoint/2010/main" val="121207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599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40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917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97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pylist_append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pylist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680757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p1dict.c</a:t>
            </a:r>
          </a:p>
        </p:txBody>
      </p:sp>
    </p:spTree>
    <p:extLst>
      <p:ext uri="{BB962C8B-B14F-4D97-AF65-F5344CB8AC3E}">
        <p14:creationId xmlns:p14="http://schemas.microsoft.com/office/powerpoint/2010/main" val="3233167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463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1.0 Dictionary Class (1994)</a:t>
            </a:r>
          </a:p>
          <a:p>
            <a:pPr lvl="1"/>
            <a:r>
              <a:rPr lang="en-US" dirty="0"/>
              <a:t>Hash Map of key / value pairs with buckets and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3238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50634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37816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27747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pystr.c</a:t>
            </a:r>
            <a:endParaRPr lang="en-US" dirty="0"/>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a:p>
            <a:endParaRPr lang="en-US" dirty="0"/>
          </a:p>
          <a:p>
            <a:r>
              <a:rPr lang="en-US" dirty="0"/>
              <a:t>www.cc4e.com/code  epilogue / p3dict.c</a:t>
            </a:r>
          </a:p>
          <a:p>
            <a:endParaRPr lang="en-US" dirty="0"/>
          </a:p>
        </p:txBody>
      </p:sp>
    </p:spTree>
    <p:extLst>
      <p:ext uri="{BB962C8B-B14F-4D97-AF65-F5344CB8AC3E}">
        <p14:creationId xmlns:p14="http://schemas.microsoft.com/office/powerpoint/2010/main" val="2023004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376222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r>
              <a:rPr lang="en-US" dirty="0"/>
              <a:t>Expandible arrays of structs with pointers to objects</a:t>
            </a:r>
          </a:p>
          <a:p>
            <a:r>
              <a:rPr lang="en-US" dirty="0"/>
              <a:t>Linked list is not used in Python core data structures and it was a really good choice</a:t>
            </a:r>
          </a:p>
          <a:p>
            <a:r>
              <a:rPr lang="en-US" dirty="0"/>
              <a:t>Moving memory management into Python and adding garbage collection instead of depending on </a:t>
            </a:r>
            <a:r>
              <a:rPr lang="en-US" dirty="0" err="1"/>
              <a:t>realloc</a:t>
            </a:r>
            <a:r>
              <a:rPr lang="en-US" dirty="0"/>
              <a:t>() in C was important to the success of modern Python</a:t>
            </a:r>
          </a:p>
        </p:txBody>
      </p:sp>
    </p:spTree>
    <p:extLst>
      <p:ext uri="{BB962C8B-B14F-4D97-AF65-F5344CB8AC3E}">
        <p14:creationId xmlns:p14="http://schemas.microsoft.com/office/powerpoint/2010/main" val="3430056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316257"/>
            <a:ext cx="12191999" cy="8163175"/>
          </a:xfrm>
          <a:prstGeom prst="rect">
            <a:avLst/>
          </a:prstGeom>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03C618FF-27D3-44F4-386D-4CDE974B5821}"/>
              </a:ext>
            </a:extLst>
          </p:cNvPr>
          <p:cNvPicPr>
            <a:picLocks noChangeAspect="1"/>
          </p:cNvPicPr>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B-trees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pystr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pystr_new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pystr_append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From ABC to Python</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Liked the data structures available to users</a:t>
            </a:r>
          </a:p>
          <a:p>
            <a:r>
              <a:rPr lang="en-US" dirty="0"/>
              <a:t>Liked indentation syntax</a:t>
            </a:r>
          </a:p>
          <a:p>
            <a:r>
              <a:rPr lang="en-US" dirty="0"/>
              <a:t>Implementation using B-Trees was too complex</a:t>
            </a:r>
          </a:p>
          <a:p>
            <a:r>
              <a:rPr lang="en-US" dirty="0"/>
              <a:t>Wanted real OO</a:t>
            </a:r>
          </a:p>
          <a:p>
            <a:r>
              <a:rPr lang="en-US" dirty="0"/>
              <a:t>Wanted to call C libraries</a:t>
            </a:r>
          </a:p>
          <a:p>
            <a:r>
              <a:rPr lang="en-US" dirty="0"/>
              <a:t>Wanted lower case keywords to be more UNIX-like</a:t>
            </a:r>
          </a:p>
        </p:txBody>
      </p:sp>
      <p:sp>
        <p:nvSpPr>
          <p:cNvPr id="6" name="TextBox 5">
            <a:extLst>
              <a:ext uri="{FF2B5EF4-FFF2-40B4-BE49-F238E27FC236}">
                <a16:creationId xmlns:a16="http://schemas.microsoft.com/office/drawing/2014/main" id="{DF409A8B-770B-77F0-C770-70A53F758DC8}"/>
              </a:ext>
            </a:extLst>
          </p:cNvPr>
          <p:cNvSpPr txBox="1"/>
          <p:nvPr/>
        </p:nvSpPr>
        <p:spPr>
          <a:xfrm>
            <a:off x="6315314" y="102790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D40AB46A-600A-C01D-66D1-B36B127C2AB9}"/>
              </a:ext>
            </a:extLst>
          </p:cNvPr>
          <p:cNvSpPr txBox="1"/>
          <p:nvPr/>
        </p:nvSpPr>
        <p:spPr>
          <a:xfrm>
            <a:off x="6177455" y="3722012"/>
            <a:ext cx="5561138" cy="2031325"/>
          </a:xfrm>
          <a:prstGeom prst="rect">
            <a:avLst/>
          </a:prstGeom>
          <a:noFill/>
        </p:spPr>
        <p:txBody>
          <a:bodyPr wrap="none" rtlCol="0">
            <a:spAutoFit/>
          </a:bodyPr>
          <a:lstStyle/>
          <a:p>
            <a:r>
              <a:rPr lang="en-US" b="1" dirty="0">
                <a:effectLst/>
                <a:latin typeface="Courier" panose="02070309020205020404" pitchFamily="49" charset="0"/>
              </a:rPr>
              <a:t>def words(document):</a:t>
            </a:r>
          </a:p>
          <a:p>
            <a:r>
              <a:rPr lang="en-US" b="1" dirty="0">
                <a:effectLst/>
                <a:latin typeface="Courier" panose="02070309020205020404" pitchFamily="49" charset="0"/>
              </a:rPr>
              <a:t>    collection = []</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a:t>
            </a:r>
            <a:r>
              <a:rPr lang="en-US" b="1" dirty="0" err="1">
                <a:effectLst/>
                <a:latin typeface="Courier" panose="02070309020205020404" pitchFamily="49" charset="0"/>
              </a:rPr>
              <a:t>line.split</a:t>
            </a:r>
            <a:r>
              <a:rPr lang="en-US" b="1" dirty="0">
                <a:effectLst/>
                <a:latin typeface="Courier" panose="02070309020205020404" pitchFamily="49" charset="0"/>
              </a:rPr>
              <a:t>():</a:t>
            </a:r>
          </a:p>
          <a:p>
            <a:r>
              <a:rPr lang="en-US" b="1" dirty="0">
                <a:effectLst/>
                <a:latin typeface="Courier" panose="02070309020205020404" pitchFamily="49" charset="0"/>
              </a:rPr>
              <a:t>            if word not in collection :</a:t>
            </a:r>
          </a:p>
          <a:p>
            <a:r>
              <a:rPr lang="en-US" b="1" dirty="0">
                <a:effectLst/>
                <a:latin typeface="Courier" panose="02070309020205020404" pitchFamily="49" charset="0"/>
              </a:rPr>
              <a:t>                </a:t>
            </a:r>
            <a:r>
              <a:rPr lang="en-US" b="1" dirty="0" err="1">
                <a:effectLst/>
                <a:latin typeface="Courier" panose="02070309020205020404" pitchFamily="49" charset="0"/>
              </a:rPr>
              <a:t>collection.append</a:t>
            </a:r>
            <a:r>
              <a:rPr lang="en-US" b="1" dirty="0">
                <a:effectLst/>
                <a:latin typeface="Courier" panose="02070309020205020404" pitchFamily="49" charset="0"/>
              </a:rPr>
              <a:t>(word)</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Nice OO pattern</a:t>
            </a:r>
          </a:p>
          <a:p>
            <a:r>
              <a:rPr lang="en-US" dirty="0"/>
              <a:t>Information Hiding</a:t>
            </a:r>
          </a:p>
          <a:p>
            <a:r>
              <a:rPr lang="en-US" dirty="0"/>
              <a:t>Attributes</a:t>
            </a:r>
          </a:p>
          <a:p>
            <a:r>
              <a:rPr lang="en-US" dirty="0"/>
              <a:t>Methods</a:t>
            </a:r>
          </a:p>
          <a:p>
            <a:r>
              <a:rPr lang="en-US" dirty="0"/>
              <a:t>The concept of 'self' as first parameter to methods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a:t>
            </a:r>
            <a:r>
              <a:rPr lang="en-US" sz="3100" kern="1200">
                <a:solidFill>
                  <a:schemeClr val="bg1"/>
                </a:solidFill>
                <a:latin typeface="+mj-lt"/>
                <a:ea typeface="+mj-ea"/>
                <a:cs typeface="+mj-cs"/>
              </a:rPr>
              <a:t>Rossum again and </a:t>
            </a:r>
            <a:r>
              <a:rPr lang="en-US" sz="3100" kern="1200" dirty="0">
                <a:solidFill>
                  <a:schemeClr val="bg1"/>
                </a:solidFill>
                <a:latin typeface="+mj-lt"/>
                <a:ea typeface="+mj-ea"/>
                <a:cs typeface="+mj-cs"/>
              </a:rPr>
              <a:t>talk about what inspired 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pylist.c</a:t>
            </a:r>
            <a:endParaRPr lang="en-US" dirty="0"/>
          </a:p>
          <a:p>
            <a:endParaRPr lang="en-US" dirty="0"/>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pylist_new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r>
              <a:rPr lang="en-US"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4025</TotalTime>
  <Words>4828</Words>
  <Application>Microsoft Macintosh PowerPoint</Application>
  <PresentationFormat>Widescreen</PresentationFormat>
  <Paragraphs>921</Paragraphs>
  <Slides>53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pystr_append()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"There are plenty of pointers in Python, but the classic linked list is not used much."                   -- Guido van Rossum</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(1987)</vt:lpstr>
      <vt:lpstr>From ABC to Python</vt:lpstr>
      <vt:lpstr>Modula 3 (1988)</vt:lpstr>
      <vt:lpstr>Let's visit Guido van Rossum again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145</cp:revision>
  <dcterms:created xsi:type="dcterms:W3CDTF">2023-02-25T13:30:24Z</dcterms:created>
  <dcterms:modified xsi:type="dcterms:W3CDTF">2024-04-18T12:42:38Z</dcterms:modified>
</cp:coreProperties>
</file>

<file path=docProps/thumbnail.jpeg>
</file>